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61" r:id="rId4"/>
    <p:sldId id="262" r:id="rId5"/>
    <p:sldId id="258" r:id="rId6"/>
  </p:sldIdLst>
  <p:sldSz cx="12192000" cy="6858000"/>
  <p:notesSz cx="6808788" cy="99409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5" d="100"/>
          <a:sy n="125" d="100"/>
        </p:scale>
        <p:origin x="36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6/10/2025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6/10/2025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6/10/2025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6/10/2025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6/10/2025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6/10/2025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6/10/2025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6/10/2025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6/10/2025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36826" y="1498600"/>
            <a:ext cx="8915399" cy="2262781"/>
          </a:xfrm>
        </p:spPr>
        <p:txBody>
          <a:bodyPr>
            <a:noAutofit/>
          </a:bodyPr>
          <a:lstStyle/>
          <a:p>
            <a:pPr algn="ctr"/>
            <a:r>
              <a:rPr lang="en-US" sz="4000" dirty="0" smtClean="0">
                <a:solidFill>
                  <a:srgbClr val="0070C0"/>
                </a:solidFill>
              </a:rPr>
              <a:t>«</a:t>
            </a:r>
            <a:r>
              <a:rPr lang="kk-KZ" sz="4000" dirty="0" smtClean="0">
                <a:solidFill>
                  <a:srgbClr val="0070C0"/>
                </a:solidFill>
              </a:rPr>
              <a:t>МаңғыстауЭнергоМұнай» </a:t>
            </a:r>
            <a:r>
              <a:rPr lang="ru-RU" sz="4000" dirty="0" smtClean="0">
                <a:solidFill>
                  <a:srgbClr val="0070C0"/>
                </a:solidFill>
              </a:rPr>
              <a:t>ЖШС</a:t>
            </a:r>
            <a:r>
              <a:rPr lang="ru-RU" sz="4000" b="1" dirty="0">
                <a:solidFill>
                  <a:srgbClr val="0070C0"/>
                </a:solidFill>
              </a:rPr>
              <a:t/>
            </a:r>
            <a:br>
              <a:rPr lang="ru-RU" sz="4000" b="1" dirty="0">
                <a:solidFill>
                  <a:srgbClr val="0070C0"/>
                </a:solidFill>
              </a:rPr>
            </a:br>
            <a:r>
              <a:rPr lang="ru-RU" sz="4000" b="1" dirty="0" err="1" smtClean="0">
                <a:solidFill>
                  <a:srgbClr val="0070C0"/>
                </a:solidFill>
              </a:rPr>
              <a:t>іскерлік</a:t>
            </a:r>
            <a:r>
              <a:rPr lang="ru-RU" sz="4000" b="1" dirty="0" smtClean="0">
                <a:solidFill>
                  <a:srgbClr val="0070C0"/>
                </a:solidFill>
              </a:rPr>
              <a:t> </a:t>
            </a:r>
            <a:r>
              <a:rPr lang="ru-RU" sz="4000" b="1" dirty="0">
                <a:solidFill>
                  <a:srgbClr val="0070C0"/>
                </a:solidFill>
              </a:rPr>
              <a:t>этика </a:t>
            </a:r>
            <a:r>
              <a:rPr lang="ru-RU" sz="4000" b="1" dirty="0" err="1">
                <a:solidFill>
                  <a:srgbClr val="0070C0"/>
                </a:solidFill>
              </a:rPr>
              <a:t>кодексінен</a:t>
            </a:r>
            <a:r>
              <a:rPr lang="ru-RU" sz="4000" b="1" dirty="0">
                <a:solidFill>
                  <a:srgbClr val="0070C0"/>
                </a:solidFill>
              </a:rPr>
              <a:t> </a:t>
            </a:r>
            <a:br>
              <a:rPr lang="ru-RU" sz="4000" b="1" dirty="0">
                <a:solidFill>
                  <a:srgbClr val="0070C0"/>
                </a:solidFill>
              </a:rPr>
            </a:br>
            <a:r>
              <a:rPr lang="ru-RU" sz="4000" dirty="0" err="1">
                <a:solidFill>
                  <a:srgbClr val="0070C0"/>
                </a:solidFill>
              </a:rPr>
              <a:t>тезистер</a:t>
            </a:r>
            <a:endParaRPr lang="ru-RU" sz="4000" dirty="0">
              <a:solidFill>
                <a:srgbClr val="0070C0"/>
              </a:solidFill>
            </a:endParaRPr>
          </a:p>
        </p:txBody>
      </p:sp>
    </p:spTree>
    <p:extLst>
      <p:ext uri="{BB962C8B-B14F-4D97-AF65-F5344CB8AC3E}">
        <p14:creationId xmlns:p14="http://schemas.microsoft.com/office/powerpoint/2010/main" val="4178925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35200" y="731867"/>
            <a:ext cx="8892260" cy="930678"/>
          </a:xfrm>
        </p:spPr>
        <p:txBody>
          <a:bodyPr>
            <a:normAutofit/>
          </a:bodyPr>
          <a:lstStyle/>
          <a:p>
            <a:r>
              <a:rPr lang="ru-RU" sz="2400" b="1" dirty="0"/>
              <a:t/>
            </a:r>
            <a:br>
              <a:rPr lang="ru-RU" sz="2400" b="1" dirty="0"/>
            </a:br>
            <a:endParaRPr lang="ru-RU" sz="2400" dirty="0"/>
          </a:p>
        </p:txBody>
      </p:sp>
      <p:sp>
        <p:nvSpPr>
          <p:cNvPr id="3" name="Объект 2"/>
          <p:cNvSpPr>
            <a:spLocks noGrp="1"/>
          </p:cNvSpPr>
          <p:nvPr>
            <p:ph idx="1"/>
          </p:nvPr>
        </p:nvSpPr>
        <p:spPr>
          <a:xfrm>
            <a:off x="2589212" y="731867"/>
            <a:ext cx="8915400" cy="5613515"/>
          </a:xfrm>
        </p:spPr>
        <p:txBody>
          <a:bodyPr>
            <a:normAutofit lnSpcReduction="10000"/>
          </a:bodyPr>
          <a:lstStyle/>
          <a:p>
            <a:r>
              <a:rPr lang="kk-KZ" sz="2400" b="1" dirty="0" smtClean="0">
                <a:solidFill>
                  <a:srgbClr val="7030A0"/>
                </a:solidFill>
              </a:rPr>
              <a:t>Ашықтық</a:t>
            </a:r>
            <a:endParaRPr lang="kk-KZ" sz="2400" b="1" dirty="0" smtClean="0">
              <a:solidFill>
                <a:srgbClr val="7030A0"/>
              </a:solidFill>
            </a:endParaRPr>
          </a:p>
          <a:p>
            <a:pPr marL="0" indent="0">
              <a:buNone/>
            </a:pPr>
            <a:endParaRPr lang="ru-RU" sz="2400" dirty="0">
              <a:solidFill>
                <a:srgbClr val="7030A0"/>
              </a:solidFill>
            </a:endParaRPr>
          </a:p>
          <a:p>
            <a:r>
              <a:rPr lang="kk-KZ" sz="2400" dirty="0" smtClean="0">
                <a:solidFill>
                  <a:srgbClr val="7030A0"/>
                </a:solidFill>
              </a:rPr>
              <a:t>МЭМ </a:t>
            </a:r>
            <a:r>
              <a:rPr lang="kk-KZ" sz="2400" dirty="0">
                <a:solidFill>
                  <a:srgbClr val="7030A0"/>
                </a:solidFill>
              </a:rPr>
              <a:t>шешімдері мен әрекеттері мүдделі тараптар үшін белгіленген тәртіппен айқын және ашық болуы керек. </a:t>
            </a:r>
            <a:r>
              <a:rPr lang="kk-KZ" sz="2400" dirty="0" smtClean="0">
                <a:solidFill>
                  <a:srgbClr val="7030A0"/>
                </a:solidFill>
              </a:rPr>
              <a:t>МЭМ </a:t>
            </a:r>
            <a:r>
              <a:rPr lang="kk-KZ" sz="2400" dirty="0">
                <a:solidFill>
                  <a:srgbClr val="7030A0"/>
                </a:solidFill>
              </a:rPr>
              <a:t>адал, мүдделі тараптарды белгіленген тәртіппен істің жай-күйі туралы уақтылы хабардар етеді.</a:t>
            </a:r>
            <a:endParaRPr lang="ru-RU" sz="2400" dirty="0">
              <a:solidFill>
                <a:srgbClr val="7030A0"/>
              </a:solidFill>
            </a:endParaRPr>
          </a:p>
          <a:p>
            <a:r>
              <a:rPr lang="kk-KZ" sz="2400" dirty="0" smtClean="0">
                <a:solidFill>
                  <a:srgbClr val="7030A0"/>
                </a:solidFill>
              </a:rPr>
              <a:t>МЭМ </a:t>
            </a:r>
            <a:r>
              <a:rPr lang="kk-KZ" sz="2400" dirty="0">
                <a:solidFill>
                  <a:srgbClr val="7030A0"/>
                </a:solidFill>
              </a:rPr>
              <a:t>Қазақстан Республикасының заңнамасына сәйкес есептілік пен есепке алу сапасын жақсарту негізінде ақпараттың ашықтығы мен қолжетімділігін арттыруға ұмтылады. Қызметкерлер тарапынан Қазақстан Республикасының заңнамасында және ішкі құжаттарда көзделген ақпаратты ашу құпия ақпаратты қорғау жөніндегі нормалар ескеріле отырып болуға тиіс.</a:t>
            </a:r>
            <a:endParaRPr lang="ru-RU" sz="2400" dirty="0">
              <a:solidFill>
                <a:srgbClr val="7030A0"/>
              </a:solidFill>
            </a:endParaRPr>
          </a:p>
          <a:p>
            <a:pPr marL="0" indent="0">
              <a:buNone/>
            </a:pPr>
            <a:endParaRPr lang="ru-RU" dirty="0" smtClean="0"/>
          </a:p>
          <a:p>
            <a:endParaRPr lang="ru-RU" dirty="0"/>
          </a:p>
        </p:txBody>
      </p:sp>
    </p:spTree>
    <p:extLst>
      <p:ext uri="{BB962C8B-B14F-4D97-AF65-F5344CB8AC3E}">
        <p14:creationId xmlns:p14="http://schemas.microsoft.com/office/powerpoint/2010/main" val="2426234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a:t> </a:t>
            </a:r>
            <a:r>
              <a:rPr lang="ru-RU" sz="2400" b="1" dirty="0"/>
              <a:t/>
            </a:r>
            <a:br>
              <a:rPr lang="ru-RU" sz="2400" b="1" dirty="0"/>
            </a:br>
            <a:r>
              <a:rPr lang="ru-RU" sz="2400" b="1" dirty="0">
                <a:solidFill>
                  <a:srgbClr val="0070C0"/>
                </a:solidFill>
              </a:rPr>
              <a:t/>
            </a:r>
            <a:br>
              <a:rPr lang="ru-RU" sz="2400" b="1" dirty="0">
                <a:solidFill>
                  <a:srgbClr val="0070C0"/>
                </a:solidFill>
              </a:rPr>
            </a:br>
            <a:endParaRPr lang="ru-RU" sz="2400" dirty="0"/>
          </a:p>
        </p:txBody>
      </p:sp>
      <p:sp>
        <p:nvSpPr>
          <p:cNvPr id="3" name="Объект 2"/>
          <p:cNvSpPr>
            <a:spLocks noGrp="1"/>
          </p:cNvSpPr>
          <p:nvPr>
            <p:ph idx="1"/>
          </p:nvPr>
        </p:nvSpPr>
        <p:spPr>
          <a:xfrm>
            <a:off x="2589212" y="719667"/>
            <a:ext cx="8915400" cy="5191555"/>
          </a:xfrm>
        </p:spPr>
        <p:txBody>
          <a:bodyPr/>
          <a:lstStyle/>
          <a:p>
            <a:pPr marL="0" indent="0">
              <a:buNone/>
            </a:pPr>
            <a:r>
              <a:rPr lang="kk-KZ" b="1" dirty="0" smtClean="0">
                <a:solidFill>
                  <a:srgbClr val="0070C0"/>
                </a:solidFill>
              </a:rPr>
              <a:t>	</a:t>
            </a:r>
            <a:r>
              <a:rPr lang="kk-KZ" b="1" dirty="0" smtClean="0">
                <a:solidFill>
                  <a:srgbClr val="0070C0"/>
                </a:solidFill>
              </a:rPr>
              <a:t>Сыбайлас </a:t>
            </a:r>
            <a:r>
              <a:rPr lang="kk-KZ" b="1" dirty="0">
                <a:solidFill>
                  <a:srgbClr val="0070C0"/>
                </a:solidFill>
              </a:rPr>
              <a:t>жемқорлыққа </a:t>
            </a:r>
            <a:r>
              <a:rPr lang="kk-KZ" b="1" dirty="0" smtClean="0">
                <a:solidFill>
                  <a:srgbClr val="0070C0"/>
                </a:solidFill>
              </a:rPr>
              <a:t>төзбеушілік</a:t>
            </a:r>
          </a:p>
          <a:p>
            <a:pPr marL="0" indent="0">
              <a:buNone/>
            </a:pPr>
            <a:endParaRPr lang="ru-RU" dirty="0">
              <a:solidFill>
                <a:srgbClr val="0070C0"/>
              </a:solidFill>
            </a:endParaRPr>
          </a:p>
          <a:p>
            <a:pPr marL="0" indent="0">
              <a:buNone/>
            </a:pPr>
            <a:r>
              <a:rPr lang="kk-KZ" dirty="0" smtClean="0">
                <a:solidFill>
                  <a:srgbClr val="0070C0"/>
                </a:solidFill>
              </a:rPr>
              <a:t>Серіктестік </a:t>
            </a:r>
            <a:r>
              <a:rPr lang="kk-KZ" b="1" i="1" u="sng" dirty="0">
                <a:solidFill>
                  <a:srgbClr val="0070C0"/>
                </a:solidFill>
              </a:rPr>
              <a:t>сыбайлас жемқорлықты оның кез-келген көрінісінде қабылдамайды.</a:t>
            </a:r>
            <a:r>
              <a:rPr lang="kk-KZ" dirty="0">
                <a:solidFill>
                  <a:srgbClr val="0070C0"/>
                </a:solidFill>
              </a:rPr>
              <a:t> Барлық мүдделі тараптармен өзара әрекеттесу кезінде </a:t>
            </a:r>
            <a:r>
              <a:rPr lang="kk-KZ" dirty="0" smtClean="0">
                <a:solidFill>
                  <a:srgbClr val="0070C0"/>
                </a:solidFill>
              </a:rPr>
              <a:t>Серіктестік </a:t>
            </a:r>
            <a:r>
              <a:rPr lang="kk-KZ" dirty="0">
                <a:solidFill>
                  <a:srgbClr val="0070C0"/>
                </a:solidFill>
              </a:rPr>
              <a:t>сыбайлас жемқорлыққа қарсы іс-қимыл аясында қабылданған </a:t>
            </a:r>
            <a:r>
              <a:rPr lang="kk-KZ" dirty="0" smtClean="0">
                <a:solidFill>
                  <a:srgbClr val="0070C0"/>
                </a:solidFill>
              </a:rPr>
              <a:t>Серіктестік </a:t>
            </a:r>
            <a:r>
              <a:rPr lang="kk-KZ" dirty="0">
                <a:solidFill>
                  <a:srgbClr val="0070C0"/>
                </a:solidFill>
              </a:rPr>
              <a:t>әрекеттері туралы хабардарлықты арттыру мақсатында сындарлы диалогты дамытуға тырысады</a:t>
            </a:r>
            <a:r>
              <a:rPr lang="kk-KZ" dirty="0" smtClean="0">
                <a:solidFill>
                  <a:srgbClr val="0070C0"/>
                </a:solidFill>
              </a:rPr>
              <a:t>.</a:t>
            </a:r>
          </a:p>
          <a:p>
            <a:pPr marL="0" indent="0">
              <a:buNone/>
            </a:pPr>
            <a:endParaRPr lang="ru-RU" dirty="0">
              <a:solidFill>
                <a:srgbClr val="0070C0"/>
              </a:solidFill>
            </a:endParaRPr>
          </a:p>
          <a:p>
            <a:pPr marL="0" indent="0">
              <a:buNone/>
            </a:pPr>
            <a:r>
              <a:rPr lang="kk-KZ" dirty="0" smtClean="0">
                <a:solidFill>
                  <a:srgbClr val="0070C0"/>
                </a:solidFill>
              </a:rPr>
              <a:t>Серіктестіктің </a:t>
            </a:r>
            <a:r>
              <a:rPr lang="kk-KZ" dirty="0">
                <a:solidFill>
                  <a:srgbClr val="0070C0"/>
                </a:solidFill>
              </a:rPr>
              <a:t>жоғары беделін сақтау </a:t>
            </a:r>
            <a:r>
              <a:rPr lang="kk-KZ" dirty="0" smtClean="0">
                <a:solidFill>
                  <a:srgbClr val="0070C0"/>
                </a:solidFill>
              </a:rPr>
              <a:t>үшін, </a:t>
            </a:r>
            <a:r>
              <a:rPr lang="kk-KZ" dirty="0">
                <a:solidFill>
                  <a:srgbClr val="0070C0"/>
                </a:solidFill>
              </a:rPr>
              <a:t>күнделікті жұмыста қызметкерлер сыбайлас жемқорлыққа қатысы бар НЕМЕСЕ БОЛУЫ МҮМКІН контрагенттермен іскерлік қарым-қатынас қаупін </a:t>
            </a:r>
            <a:r>
              <a:rPr lang="kk-KZ" b="1" i="1" dirty="0">
                <a:solidFill>
                  <a:srgbClr val="0070C0"/>
                </a:solidFill>
              </a:rPr>
              <a:t>азайту үшін жеткілікті күш салуы керек</a:t>
            </a:r>
            <a:r>
              <a:rPr lang="kk-KZ" dirty="0">
                <a:solidFill>
                  <a:srgbClr val="0070C0"/>
                </a:solidFill>
              </a:rPr>
              <a:t>. Сыбайлас жемқорлық істеріне тартылған қызметкерлер қолданыстағы заңнамада көзделген тәртіппен жауапкершілікке тартылуға жатады.</a:t>
            </a:r>
            <a:endParaRPr lang="ru-RU" dirty="0">
              <a:solidFill>
                <a:srgbClr val="0070C0"/>
              </a:solidFill>
            </a:endParaRPr>
          </a:p>
          <a:p>
            <a:pPr marL="0" indent="0">
              <a:buNone/>
            </a:pPr>
            <a:endParaRPr lang="ru-RU" dirty="0"/>
          </a:p>
        </p:txBody>
      </p:sp>
    </p:spTree>
    <p:extLst>
      <p:ext uri="{BB962C8B-B14F-4D97-AF65-F5344CB8AC3E}">
        <p14:creationId xmlns:p14="http://schemas.microsoft.com/office/powerpoint/2010/main" val="1487984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solidFill>
                  <a:srgbClr val="0070C0"/>
                </a:solidFill>
              </a:rPr>
              <a:t/>
            </a:r>
            <a:br>
              <a:rPr lang="ru-RU" b="1" dirty="0" smtClean="0">
                <a:solidFill>
                  <a:srgbClr val="0070C0"/>
                </a:solidFill>
              </a:rPr>
            </a:br>
            <a:r>
              <a:rPr lang="ru-RU" dirty="0"/>
              <a:t/>
            </a:r>
            <a:br>
              <a:rPr lang="ru-RU" dirty="0"/>
            </a:br>
            <a:r>
              <a:rPr lang="ru-RU" dirty="0"/>
              <a:t/>
            </a:r>
            <a:br>
              <a:rPr lang="ru-RU" dirty="0"/>
            </a:br>
            <a:endParaRPr lang="ru-RU" dirty="0"/>
          </a:p>
        </p:txBody>
      </p:sp>
      <p:sp>
        <p:nvSpPr>
          <p:cNvPr id="3" name="Объект 2"/>
          <p:cNvSpPr>
            <a:spLocks noGrp="1"/>
          </p:cNvSpPr>
          <p:nvPr>
            <p:ph idx="1"/>
          </p:nvPr>
        </p:nvSpPr>
        <p:spPr>
          <a:xfrm>
            <a:off x="2589212" y="736601"/>
            <a:ext cx="8915400" cy="5174622"/>
          </a:xfrm>
        </p:spPr>
        <p:txBody>
          <a:bodyPr>
            <a:normAutofit/>
          </a:bodyPr>
          <a:lstStyle/>
          <a:p>
            <a:r>
              <a:rPr lang="kk-KZ" sz="2000" b="1" dirty="0" smtClean="0">
                <a:solidFill>
                  <a:schemeClr val="accent6">
                    <a:lumMod val="50000"/>
                  </a:schemeClr>
                </a:solidFill>
              </a:rPr>
              <a:t>Этикалық </a:t>
            </a:r>
            <a:r>
              <a:rPr lang="kk-KZ" sz="2000" b="1" dirty="0" smtClean="0">
                <a:solidFill>
                  <a:schemeClr val="accent6">
                    <a:lumMod val="50000"/>
                  </a:schemeClr>
                </a:solidFill>
              </a:rPr>
              <a:t>мінез-құлық</a:t>
            </a:r>
          </a:p>
          <a:p>
            <a:pPr marL="0" indent="0">
              <a:buNone/>
            </a:pPr>
            <a:endParaRPr lang="ru-RU" sz="2000" dirty="0">
              <a:solidFill>
                <a:schemeClr val="accent6">
                  <a:lumMod val="50000"/>
                </a:schemeClr>
              </a:solidFill>
            </a:endParaRPr>
          </a:p>
          <a:p>
            <a:r>
              <a:rPr lang="kk-KZ" sz="2000" dirty="0" smtClean="0">
                <a:solidFill>
                  <a:schemeClr val="accent6">
                    <a:lumMod val="50000"/>
                  </a:schemeClr>
                </a:solidFill>
              </a:rPr>
              <a:t>МЭМ </a:t>
            </a:r>
            <a:r>
              <a:rPr lang="kk-KZ" sz="2000" dirty="0">
                <a:solidFill>
                  <a:schemeClr val="accent6">
                    <a:lumMod val="50000"/>
                  </a:schemeClr>
                </a:solidFill>
              </a:rPr>
              <a:t>мүдделі тараптардың және жалпы жұртшылықтың сеніміне лайық болуға ұмтылады. Сенім жоғары этикалық нормаларға дәйекті міндеттеме нәтижесінде туындайды.</a:t>
            </a:r>
            <a:endParaRPr lang="ru-RU" sz="2000" dirty="0">
              <a:solidFill>
                <a:schemeClr val="accent6">
                  <a:lumMod val="50000"/>
                </a:schemeClr>
              </a:solidFill>
            </a:endParaRPr>
          </a:p>
          <a:p>
            <a:r>
              <a:rPr lang="kk-KZ" sz="2000" dirty="0" smtClean="0">
                <a:solidFill>
                  <a:schemeClr val="accent6">
                    <a:lumMod val="50000"/>
                  </a:schemeClr>
                </a:solidFill>
              </a:rPr>
              <a:t>МЭМ </a:t>
            </a:r>
            <a:r>
              <a:rPr lang="kk-KZ" sz="2000" dirty="0">
                <a:solidFill>
                  <a:schemeClr val="accent6">
                    <a:lumMod val="50000"/>
                  </a:schemeClr>
                </a:solidFill>
              </a:rPr>
              <a:t>қызметкерлерінің шешімдері мен іс-әрекеттері құрмет, адалдық, ашықтық, командалық рух пен сенім, адалдық және әділеттілік сияқты жоғары моральдық құндылықтарға негізделуі керек. </a:t>
            </a:r>
            <a:r>
              <a:rPr lang="kk-KZ" sz="2000" dirty="0" smtClean="0">
                <a:solidFill>
                  <a:schemeClr val="accent6">
                    <a:lumMod val="50000"/>
                  </a:schemeClr>
                </a:solidFill>
              </a:rPr>
              <a:t>МЭМ </a:t>
            </a:r>
            <a:r>
              <a:rPr lang="kk-KZ" sz="2000" dirty="0">
                <a:solidFill>
                  <a:schemeClr val="accent6">
                    <a:lumMod val="50000"/>
                  </a:schemeClr>
                </a:solidFill>
              </a:rPr>
              <a:t>қызметкерлері өз қызметін сыйластық, төзімділік, тілектестік және әдептілік негізінде жүзеге асырады.</a:t>
            </a:r>
            <a:endParaRPr lang="ru-RU" sz="2000" dirty="0">
              <a:solidFill>
                <a:schemeClr val="accent6">
                  <a:lumMod val="50000"/>
                </a:schemeClr>
              </a:solidFill>
            </a:endParaRPr>
          </a:p>
          <a:p>
            <a:pPr marL="0" indent="0">
              <a:buNone/>
            </a:pPr>
            <a:endParaRPr lang="ru-RU" dirty="0"/>
          </a:p>
        </p:txBody>
      </p:sp>
    </p:spTree>
    <p:extLst>
      <p:ext uri="{BB962C8B-B14F-4D97-AF65-F5344CB8AC3E}">
        <p14:creationId xmlns:p14="http://schemas.microsoft.com/office/powerpoint/2010/main" val="40196201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309812" y="567266"/>
            <a:ext cx="8915400" cy="5858933"/>
          </a:xfrm>
        </p:spPr>
        <p:txBody>
          <a:bodyPr>
            <a:normAutofit/>
          </a:bodyPr>
          <a:lstStyle/>
          <a:p>
            <a:endParaRPr lang="ru-RU" sz="3600" dirty="0" smtClean="0"/>
          </a:p>
          <a:p>
            <a:endParaRPr lang="ru-RU" dirty="0"/>
          </a:p>
        </p:txBody>
      </p:sp>
      <p:sp>
        <p:nvSpPr>
          <p:cNvPr id="5" name="Прямоугольник 4"/>
          <p:cNvSpPr/>
          <p:nvPr/>
        </p:nvSpPr>
        <p:spPr>
          <a:xfrm>
            <a:off x="1456267" y="367264"/>
            <a:ext cx="7687733" cy="5678799"/>
          </a:xfrm>
          <a:prstGeom prst="rect">
            <a:avLst/>
          </a:prstGeom>
        </p:spPr>
        <p:txBody>
          <a:bodyPr wrap="square">
            <a:spAutoFit/>
          </a:bodyPr>
          <a:lstStyle/>
          <a:p>
            <a:pPr indent="270510" algn="ctr">
              <a:lnSpc>
                <a:spcPct val="107000"/>
              </a:lnSpc>
              <a:spcAft>
                <a:spcPts val="800"/>
              </a:spcAft>
            </a:pPr>
            <a:r>
              <a:rPr lang="kk-KZ" sz="1200" b="1" dirty="0">
                <a:latin typeface="Times New Roman" panose="02020603050405020304" pitchFamily="18" charset="0"/>
                <a:ea typeface="Calibri" panose="020F0502020204030204" pitchFamily="34" charset="0"/>
                <a:cs typeface="Times New Roman" panose="02020603050405020304" pitchFamily="18" charset="0"/>
              </a:rPr>
              <a:t> </a:t>
            </a:r>
            <a:endParaRPr lang="ru-RU" sz="1100" dirty="0">
              <a:latin typeface="Calibri" panose="020F0502020204030204" pitchFamily="34" charset="0"/>
              <a:ea typeface="Calibri" panose="020F0502020204030204" pitchFamily="34" charset="0"/>
              <a:cs typeface="Times New Roman" panose="02020603050405020304" pitchFamily="18" charset="0"/>
            </a:endParaRPr>
          </a:p>
          <a:p>
            <a:pPr algn="r">
              <a:lnSpc>
                <a:spcPct val="107000"/>
              </a:lnSpc>
              <a:spcAft>
                <a:spcPts val="0"/>
              </a:spcAft>
            </a:pPr>
            <a:r>
              <a:rPr lang="kk-KZ" sz="1200" b="1" dirty="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rPr>
              <a:t>№ 2 қосымша</a:t>
            </a:r>
            <a:endParaRPr lang="ru-RU" sz="1100" dirty="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endParaRPr>
          </a:p>
          <a:p>
            <a:pPr algn="r">
              <a:lnSpc>
                <a:spcPct val="107000"/>
              </a:lnSpc>
              <a:spcAft>
                <a:spcPts val="0"/>
              </a:spcAft>
            </a:pPr>
            <a:r>
              <a:rPr lang="kk-KZ" sz="1200" b="1" dirty="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rPr>
              <a:t>Іскерлік этика кодексіне</a:t>
            </a:r>
            <a:endParaRPr lang="ru-RU" sz="1100" dirty="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endParaRPr>
          </a:p>
          <a:p>
            <a:pPr algn="r">
              <a:lnSpc>
                <a:spcPct val="107000"/>
              </a:lnSpc>
              <a:spcAft>
                <a:spcPts val="0"/>
              </a:spcAft>
            </a:pPr>
            <a:r>
              <a:rPr lang="kk-KZ" sz="1200" b="1" dirty="0" smtClean="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rPr>
              <a:t>«МаңғыстауЭнергоМұнай» ЖШС</a:t>
            </a:r>
            <a:endParaRPr lang="ru-RU" sz="1100" dirty="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kk-KZ" sz="1200" dirty="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rPr>
              <a:t> </a:t>
            </a:r>
            <a:endParaRPr lang="ru-RU" sz="1100" dirty="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kk-KZ" sz="1200" dirty="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rPr>
              <a:t> </a:t>
            </a:r>
            <a:endParaRPr lang="ru-RU" sz="1100" dirty="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endParaRPr>
          </a:p>
          <a:p>
            <a:pPr indent="449580" algn="ctr">
              <a:lnSpc>
                <a:spcPct val="107000"/>
              </a:lnSpc>
              <a:spcAft>
                <a:spcPts val="0"/>
              </a:spcAft>
            </a:pPr>
            <a:r>
              <a:rPr lang="kk-KZ" sz="1200" b="1" dirty="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rPr>
              <a:t>Барлық қызметкерлерге </a:t>
            </a:r>
            <a:endParaRPr lang="ru-RU" sz="1100" dirty="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endParaRPr>
          </a:p>
          <a:p>
            <a:pPr indent="449580" algn="ctr">
              <a:lnSpc>
                <a:spcPct val="107000"/>
              </a:lnSpc>
              <a:spcAft>
                <a:spcPts val="0"/>
              </a:spcAft>
            </a:pPr>
            <a:r>
              <a:rPr lang="kk-KZ" sz="1200" b="1" dirty="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rPr>
              <a:t>ақпаратты әлеуметтік желілерде, корпоративтік және жеке блогтарда орналастыру, БАҚ-тағы жарияланымдарға түсініктемелер беру бойынша ұсынымдар</a:t>
            </a:r>
            <a:endParaRPr lang="ru-RU" sz="1100" dirty="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endParaRPr>
          </a:p>
          <a:p>
            <a:pPr indent="449580" algn="ctr">
              <a:lnSpc>
                <a:spcPct val="107000"/>
              </a:lnSpc>
              <a:spcAft>
                <a:spcPts val="0"/>
              </a:spcAft>
            </a:pPr>
            <a:r>
              <a:rPr lang="kk-KZ" sz="1200" b="1" dirty="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rPr>
              <a:t> </a:t>
            </a:r>
            <a:endParaRPr lang="ru-RU" sz="1100" dirty="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endParaRPr>
          </a:p>
          <a:p>
            <a:pPr indent="449580" algn="ctr">
              <a:lnSpc>
                <a:spcPct val="107000"/>
              </a:lnSpc>
              <a:spcAft>
                <a:spcPts val="0"/>
              </a:spcAft>
            </a:pPr>
            <a:r>
              <a:rPr lang="kk-KZ" sz="1200" b="1" dirty="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rPr>
              <a:t> </a:t>
            </a:r>
            <a:endParaRPr lang="ru-RU" sz="1100" dirty="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endParaRPr>
          </a:p>
          <a:p>
            <a:pPr marL="171450" indent="-171450" algn="just">
              <a:lnSpc>
                <a:spcPct val="107000"/>
              </a:lnSpc>
              <a:spcAft>
                <a:spcPts val="0"/>
              </a:spcAft>
              <a:buFont typeface="Wingdings" panose="05000000000000000000" pitchFamily="2" charset="2"/>
              <a:buChar char="§"/>
            </a:pPr>
            <a:r>
              <a:rPr lang="kk-KZ" sz="1200" dirty="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rPr>
              <a:t>Егер сіз өз атыңыздан ақпаратты интернет кеңістігінде (әлеуметтік желілерде, форумдарда, жеке блогта және т.б.) жарияласаңыз, Жауапкершіліктен бас тартуды қолданыңыз, шамамен осындай мазмұн: "бұл хабарлама тек менің жеке пікірімді білдіреді және </a:t>
            </a:r>
            <a:r>
              <a:rPr lang="kk-KZ" sz="1200" dirty="0" smtClean="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rPr>
              <a:t>МЭМ </a:t>
            </a:r>
            <a:r>
              <a:rPr lang="kk-KZ" sz="1200" dirty="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rPr>
              <a:t>позициясын міндетті түрде көрсетпейді. Мүмкіндігінше, </a:t>
            </a:r>
            <a:r>
              <a:rPr lang="kk-KZ" sz="1200" dirty="0" smtClean="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rPr>
              <a:t>МЭМ </a:t>
            </a:r>
            <a:r>
              <a:rPr lang="kk-KZ" sz="1200" dirty="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rPr>
              <a:t>қызметіне қатысты жарияланымдарды жеке </a:t>
            </a:r>
            <a:r>
              <a:rPr lang="kk-KZ" sz="1200" dirty="0" smtClean="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rPr>
              <a:t>парақшаларыңызда </a:t>
            </a:r>
            <a:r>
              <a:rPr lang="kk-KZ" sz="1200" dirty="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rPr>
              <a:t>шектеңіз</a:t>
            </a:r>
            <a:r>
              <a:rPr lang="kk-KZ" sz="1200" dirty="0" smtClean="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rPr>
              <a:t>.</a:t>
            </a:r>
          </a:p>
          <a:p>
            <a:pPr marL="171450" indent="-171450" algn="just">
              <a:lnSpc>
                <a:spcPct val="107000"/>
              </a:lnSpc>
              <a:spcAft>
                <a:spcPts val="0"/>
              </a:spcAft>
              <a:buFont typeface="Wingdings" panose="05000000000000000000" pitchFamily="2" charset="2"/>
              <a:buChar char="§"/>
            </a:pPr>
            <a:endParaRPr lang="ru-RU" sz="1100" dirty="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endParaRPr>
          </a:p>
          <a:p>
            <a:pPr marL="171450" indent="-171450" algn="just">
              <a:lnSpc>
                <a:spcPct val="107000"/>
              </a:lnSpc>
              <a:spcAft>
                <a:spcPts val="0"/>
              </a:spcAft>
              <a:buFont typeface="Wingdings" panose="05000000000000000000" pitchFamily="2" charset="2"/>
              <a:buChar char="§"/>
            </a:pPr>
            <a:r>
              <a:rPr lang="kk-KZ" sz="1200" dirty="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rPr>
              <a:t>Егер сіздің қандай-да бір мәлімдемелеріңіз </a:t>
            </a:r>
            <a:r>
              <a:rPr lang="kk-KZ" sz="1200" dirty="0" smtClean="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rPr>
              <a:t>МЭМ-нің </a:t>
            </a:r>
            <a:r>
              <a:rPr lang="kk-KZ" sz="1200" dirty="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rPr>
              <a:t>беделіне нұқсан келтіреді деп есептелсе, </a:t>
            </a:r>
            <a:r>
              <a:rPr lang="kk-KZ" sz="1200" dirty="0" smtClean="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rPr>
              <a:t>МЭМ </a:t>
            </a:r>
            <a:r>
              <a:rPr lang="kk-KZ" sz="1200" dirty="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rPr>
              <a:t>сізге түзетулер енгізу, тиісті хабарламалар мен түсініктемелерді жою туралы өтініш білдіруге құқылы, тіпті егер олар сіздің жеке </a:t>
            </a:r>
            <a:r>
              <a:rPr lang="kk-KZ" sz="1200" dirty="0" smtClean="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rPr>
              <a:t>парақшаларыңызда болса </a:t>
            </a:r>
            <a:r>
              <a:rPr lang="kk-KZ" sz="1200" dirty="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rPr>
              <a:t>да</a:t>
            </a:r>
            <a:r>
              <a:rPr lang="kk-KZ" sz="1200" dirty="0" smtClean="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rPr>
              <a:t>.</a:t>
            </a:r>
          </a:p>
          <a:p>
            <a:pPr marL="171450" indent="-171450" algn="just">
              <a:lnSpc>
                <a:spcPct val="107000"/>
              </a:lnSpc>
              <a:spcAft>
                <a:spcPts val="0"/>
              </a:spcAft>
              <a:buFont typeface="Wingdings" panose="05000000000000000000" pitchFamily="2" charset="2"/>
              <a:buChar char="§"/>
            </a:pPr>
            <a:endParaRPr lang="ru-RU" sz="1100" dirty="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endParaRPr>
          </a:p>
          <a:p>
            <a:pPr marL="171450" indent="-171450" algn="just">
              <a:lnSpc>
                <a:spcPct val="107000"/>
              </a:lnSpc>
              <a:spcAft>
                <a:spcPts val="0"/>
              </a:spcAft>
              <a:buFont typeface="Wingdings" panose="05000000000000000000" pitchFamily="2" charset="2"/>
              <a:buChar char="§"/>
            </a:pPr>
            <a:r>
              <a:rPr lang="kk-KZ" sz="1200" dirty="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rPr>
              <a:t>Интернетте ішкі пайдалануға арналған ақпаратты, құпия ақпаратты немесе </a:t>
            </a:r>
            <a:r>
              <a:rPr lang="kk-KZ" sz="1200" dirty="0" smtClean="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rPr>
              <a:t>МЭМ </a:t>
            </a:r>
            <a:r>
              <a:rPr lang="kk-KZ" sz="1200" dirty="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rPr>
              <a:t>меншігі болып табылатын ақпаратты жариялауға тыйым салынады. Мысалы, егер БАҚ өкілдері </a:t>
            </a:r>
            <a:r>
              <a:rPr lang="kk-KZ" sz="1200" dirty="0" smtClean="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rPr>
              <a:t>топ-менеджерге </a:t>
            </a:r>
            <a:r>
              <a:rPr lang="kk-KZ" sz="1200" dirty="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rPr>
              <a:t>Facebook-тегі жеке парақшасында сұрақтар </a:t>
            </a:r>
            <a:r>
              <a:rPr lang="kk-KZ" sz="1200" dirty="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rPr>
              <a:t>қойса, онда </a:t>
            </a:r>
            <a:r>
              <a:rPr lang="kk-KZ" sz="1200" dirty="0" smtClean="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rPr>
              <a:t>олар </a:t>
            </a:r>
            <a:r>
              <a:rPr lang="kk-KZ" sz="1200" dirty="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rPr>
              <a:t>ресми жауап дайындау үшін </a:t>
            </a:r>
            <a:r>
              <a:rPr lang="kk-KZ" sz="1200" dirty="0" smtClean="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rPr>
              <a:t>МЭМ-нің </a:t>
            </a:r>
            <a:r>
              <a:rPr lang="kk-KZ" sz="1200" dirty="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rPr>
              <a:t>Құзыретті құрылымдық бөлімшесіне жіберілуі керек</a:t>
            </a:r>
            <a:r>
              <a:rPr lang="kk-KZ" sz="1200" dirty="0" smtClean="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rPr>
              <a:t>.</a:t>
            </a:r>
          </a:p>
          <a:p>
            <a:pPr marL="171450" indent="-171450" algn="just">
              <a:lnSpc>
                <a:spcPct val="107000"/>
              </a:lnSpc>
              <a:spcAft>
                <a:spcPts val="0"/>
              </a:spcAft>
              <a:buFont typeface="Wingdings" panose="05000000000000000000" pitchFamily="2" charset="2"/>
              <a:buChar char="§"/>
            </a:pPr>
            <a:endParaRPr lang="ru-RU" sz="1100" dirty="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endParaRPr>
          </a:p>
          <a:p>
            <a:pPr marL="171450" indent="-171450" algn="just">
              <a:lnSpc>
                <a:spcPct val="107000"/>
              </a:lnSpc>
              <a:spcAft>
                <a:spcPts val="0"/>
              </a:spcAft>
              <a:buFont typeface="Wingdings" panose="05000000000000000000" pitchFamily="2" charset="2"/>
              <a:buChar char="§"/>
            </a:pPr>
            <a:r>
              <a:rPr lang="kk-KZ" sz="1200" dirty="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rPr>
              <a:t>Жеке жарияланымдарда </a:t>
            </a:r>
            <a:r>
              <a:rPr lang="kk-KZ" sz="1200" dirty="0" smtClean="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rPr>
              <a:t>МЭМ </a:t>
            </a:r>
            <a:r>
              <a:rPr lang="kk-KZ" sz="1200" dirty="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rPr>
              <a:t>логотиптері немесе сауда белгілері болмауы керек (егер рұқсат болмаса).</a:t>
            </a:r>
            <a:endParaRPr lang="ru-RU" sz="1100" dirty="0">
              <a:solidFill>
                <a:srgbClr val="0070C0"/>
              </a:solidFill>
              <a:latin typeface="Bahnschrift SemiCondensed" panose="020B0502040204020203"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kk-KZ" sz="1200" b="1" dirty="0">
                <a:latin typeface="Times New Roman" panose="02020603050405020304" pitchFamily="18" charset="0"/>
                <a:ea typeface="Calibri" panose="020F0502020204030204" pitchFamily="34" charset="0"/>
                <a:cs typeface="Times New Roman" panose="02020603050405020304" pitchFamily="18" charset="0"/>
              </a:rPr>
              <a:t> </a:t>
            </a:r>
            <a:endParaRPr lang="ru-RU" sz="11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kk-KZ" sz="1200" b="1" dirty="0">
                <a:latin typeface="Times New Roman" panose="02020603050405020304" pitchFamily="18" charset="0"/>
                <a:ea typeface="Calibri" panose="020F0502020204030204" pitchFamily="34" charset="0"/>
                <a:cs typeface="Times New Roman" panose="02020603050405020304" pitchFamily="18" charset="0"/>
              </a:rPr>
              <a:t> </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01898886"/>
      </p:ext>
    </p:extLst>
  </p:cSld>
  <p:clrMapOvr>
    <a:masterClrMapping/>
  </p:clrMapOvr>
</p:sld>
</file>

<file path=ppt/theme/theme1.xml><?xml version="1.0" encoding="utf-8"?>
<a:theme xmlns:a="http://schemas.openxmlformats.org/drawingml/2006/main" name="Легкий дым">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323</TotalTime>
  <Words>137</Words>
  <Application>Microsoft Office PowerPoint</Application>
  <PresentationFormat>Широкоэкранный</PresentationFormat>
  <Paragraphs>36</Paragraphs>
  <Slides>5</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5</vt:i4>
      </vt:variant>
    </vt:vector>
  </HeadingPairs>
  <TitlesOfParts>
    <vt:vector size="13" baseType="lpstr">
      <vt:lpstr>Arial</vt:lpstr>
      <vt:lpstr>Bahnschrift SemiCondensed</vt:lpstr>
      <vt:lpstr>Calibri</vt:lpstr>
      <vt:lpstr>Century Gothic</vt:lpstr>
      <vt:lpstr>Times New Roman</vt:lpstr>
      <vt:lpstr>Wingdings</vt:lpstr>
      <vt:lpstr>Wingdings 3</vt:lpstr>
      <vt:lpstr>Легкий дым</vt:lpstr>
      <vt:lpstr>«МаңғыстауЭнергоМұнай» ЖШС іскерлік этика кодексінен  тезистер</vt:lpstr>
      <vt:lpstr> </vt:lpstr>
      <vt:lpstr>   </vt:lpstr>
      <vt:lpstr>   </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Тезисы  из Кодекса деловой этики ТОО «Мангистауэнергомунай»</dc:title>
  <dc:creator>Ахбелов Беккожа</dc:creator>
  <cp:lastModifiedBy>Мендибай Балгожаев</cp:lastModifiedBy>
  <cp:revision>36</cp:revision>
  <cp:lastPrinted>2022-08-03T11:28:17Z</cp:lastPrinted>
  <dcterms:created xsi:type="dcterms:W3CDTF">2022-07-26T05:42:41Z</dcterms:created>
  <dcterms:modified xsi:type="dcterms:W3CDTF">2025-06-10T12:11:26Z</dcterms:modified>
</cp:coreProperties>
</file>